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9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3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2.xml" Type="http://schemas.openxmlformats.org/officeDocument/2006/relationships/slideLayout" Id="rId3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theme/theme3.xml" Type="http://schemas.openxmlformats.org/officeDocument/2006/relationships/theme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26300" x="0"/>
            <a:ext cy="3052200" cx="9144000"/>
          </a:xfrm>
          <a:prstGeom prst="rect">
            <a:avLst/>
          </a:prstGeom>
          <a:solidFill>
            <a:srgbClr val="D9D9D9">
              <a:alpha val="58080"/>
            </a:srgbClr>
          </a:solidFill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9600" lang="en-GB">
                <a:latin typeface="Amatic SC"/>
                <a:ea typeface="Amatic SC"/>
                <a:cs typeface="Amatic SC"/>
                <a:sym typeface="Amatic SC"/>
              </a:rPr>
              <a:t>Southern Africa </a:t>
            </a:r>
          </a:p>
          <a:p>
            <a:pPr>
              <a:spcBef>
                <a:spcPts val="0"/>
              </a:spcBef>
              <a:buNone/>
            </a:pPr>
            <a:r>
              <a:rPr sz="9600" lang="en-GB">
                <a:latin typeface="Amatic SC"/>
                <a:ea typeface="Amatic SC"/>
                <a:cs typeface="Amatic SC"/>
                <a:sym typeface="Amatic SC"/>
              </a:rPr>
              <a:t>by 1860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5672969" x="-1340175"/>
            <a:ext cy="6143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History - Grade 8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360912" x="270925"/>
            <a:ext cy="1143299" cx="8229600"/>
          </a:xfrm>
          <a:prstGeom prst="rect">
            <a:avLst/>
          </a:prstGeom>
          <a:solidFill>
            <a:srgbClr val="3A81BA">
              <a:alpha val="53460"/>
            </a:srgbClr>
          </a:solidFill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6000" lang="en-GB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Cadbury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12650" x="270925"/>
            <a:ext cy="4876800" cx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06450" x="5262025"/>
            <a:ext cy="3238500" cx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507512" x="457200"/>
            <a:ext cy="1143299" cx="8229600"/>
          </a:xfrm>
          <a:prstGeom prst="rect">
            <a:avLst/>
          </a:prstGeom>
          <a:solidFill>
            <a:srgbClr val="3A81BA">
              <a:alpha val="53460"/>
            </a:srgbClr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 South Africa looked like?	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949500" x="457200"/>
            <a:ext cy="3162000" cx="8229600"/>
          </a:xfrm>
          <a:prstGeom prst="rect">
            <a:avLst/>
          </a:prstGeom>
          <a:solidFill>
            <a:srgbClr val="6FA8DC">
              <a:alpha val="58850"/>
            </a:srgbClr>
          </a:solidFill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Britain had a large influence on SA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Natal was a British Colony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Indian labour was brought to SA by the British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Indians also chose to come to Natal to start businesses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By 1860 the Boers &amp; the British expanded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34925" x="1414249"/>
            <a:ext cy="4939050" cx="631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414362" x="457200"/>
            <a:ext cy="1143299" cx="8229600"/>
          </a:xfrm>
          <a:prstGeom prst="rect">
            <a:avLst/>
          </a:prstGeom>
          <a:solidFill>
            <a:srgbClr val="3A81BA">
              <a:alpha val="53460"/>
            </a:srgbClr>
          </a:solidFill>
        </p:spPr>
        <p:txBody>
          <a:bodyPr bIns="91425" rIns="91425" lIns="91425" t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Indentured labour from India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769800" x="457200"/>
            <a:ext cy="3993600" cx="8229600"/>
          </a:xfrm>
          <a:prstGeom prst="rect">
            <a:avLst/>
          </a:prstGeom>
          <a:solidFill>
            <a:schemeClr val="accent1"/>
          </a:solidFill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Indentured labour: a labour system where a worker works for a “master” or boss under a signed agreement.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First group of Indian labour - indentured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worked on sugar plantations in Natal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exported to Britain where it was refined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After 10 years: free or could go back to India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could claim land in SA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>
                <a:latin typeface="Didact Gothic"/>
                <a:ea typeface="Didact Gothic"/>
                <a:cs typeface="Didact Gothic"/>
                <a:sym typeface="Didact Gothic"/>
              </a:rPr>
              <a:t>many chose to stay in SA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826700" x="922925"/>
            <a:ext cy="917399" cx="7425300"/>
          </a:xfrm>
          <a:prstGeom prst="rect">
            <a:avLst/>
          </a:prstGeom>
          <a:solidFill>
            <a:srgbClr val="3A81BA">
              <a:alpha val="53460"/>
            </a:srgbClr>
          </a:solidFill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-GB">
                <a:latin typeface="Didact Gothic"/>
                <a:ea typeface="Didact Gothic"/>
                <a:cs typeface="Didact Gothic"/>
                <a:sym typeface="Didact Gothic"/>
              </a:rPr>
              <a:t>Where did they come from?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61775" x="2790475"/>
            <a:ext cy="3512049" cx="392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414362" x="457200"/>
            <a:ext cy="1143299" cx="8229600"/>
          </a:xfrm>
          <a:prstGeom prst="rect">
            <a:avLst/>
          </a:prstGeom>
          <a:solidFill>
            <a:srgbClr val="4A86E8"/>
          </a:solidFill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India as a British Colony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769800" x="457200"/>
            <a:ext cy="3609599" cx="8229600"/>
          </a:xfrm>
          <a:prstGeom prst="rect">
            <a:avLst/>
          </a:prstGeom>
          <a:solidFill>
            <a:srgbClr val="4A86E8"/>
          </a:solidFill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India and Britain - trading since 1612</a:t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British East Indian Company - Surat</a:t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Indian Rebellion of 1857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Britain start taking over land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1853 - British Colony</a:t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“jewel in the crown”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Gold, gemstones, cotton, tea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Income from taxes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857998" cx="91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414362" x="457200"/>
            <a:ext cy="1143299" cx="8229600"/>
          </a:xfrm>
          <a:prstGeom prst="rect">
            <a:avLst/>
          </a:prstGeom>
          <a:solidFill>
            <a:srgbClr val="4A86E8"/>
          </a:solidFill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-GB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rPr>
              <a:t>Why Indian Labour?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769800" x="457200"/>
            <a:ext cy="3819000" cx="8229600"/>
          </a:xfrm>
          <a:prstGeom prst="rect">
            <a:avLst/>
          </a:prstGeom>
          <a:solidFill>
            <a:srgbClr val="4A86E8"/>
          </a:solidFill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●"/>
            </a:pPr>
            <a:r>
              <a:rPr lang="en-GB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rPr>
              <a:t>Natal was excellent for growing sugar cane</a:t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●"/>
            </a:pPr>
            <a:r>
              <a:rPr lang="en-GB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rPr>
              <a:t>No labour force in Natal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rPr>
              <a:t>Zulu unwilling to work (still independent)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rPr>
              <a:t>1870’s slavery abolished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rPr>
              <a:t>India was a solution</a:t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●"/>
            </a:pPr>
            <a:r>
              <a:rPr lang="en-GB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rPr>
              <a:t>22 November 1860 - started arriving</a:t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●"/>
            </a:pPr>
            <a:r>
              <a:rPr lang="en-GB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rPr>
              <a:t>Between 1860 - 1911 Natal paid for 150 000 Indians to be brought to Natal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414362" x="457200"/>
            <a:ext cy="1143299" cx="8229600"/>
          </a:xfrm>
          <a:prstGeom prst="rect">
            <a:avLst/>
          </a:prstGeom>
          <a:solidFill>
            <a:srgbClr val="4A86E8"/>
          </a:solidFill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Why sugar?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769800" x="457200"/>
            <a:ext cy="3819000" cx="8229600"/>
          </a:xfrm>
          <a:prstGeom prst="rect">
            <a:avLst/>
          </a:prstGeom>
          <a:solidFill>
            <a:srgbClr val="4A86E8"/>
          </a:solidFill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A source of income (tax) for Britain to run the colony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new buildings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officials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army</a:t>
            </a: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Refined in Britain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used in many products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sweets industry was booming</a:t>
            </a:r>
          </a:p>
          <a:p>
            <a:pPr algn="l" rtl="0" lvl="1" marR="0" indent="-38100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-GB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Cadbury - Birmingham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